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EDB3"/>
    <a:srgbClr val="6B2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66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tableStyles.xml" Id="rId8" /><Relationship Type="http://schemas.openxmlformats.org/officeDocument/2006/relationships/slide" Target="slides/slide2.xml" Id="rId3" /><Relationship Type="http://schemas.openxmlformats.org/officeDocument/2006/relationships/theme" Target="theme/theme1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viewProps" Target="viewProps.xml" Id="rId6" /><Relationship Type="http://schemas.openxmlformats.org/officeDocument/2006/relationships/presProps" Target="presProps.xml" Id="rId5" /><Relationship Type="http://schemas.openxmlformats.org/officeDocument/2006/relationships/slide" Target="slides/slide3.xml" Id="rId4" /><Relationship Type="http://schemas.openxmlformats.org/officeDocument/2006/relationships/customXml" Target="/customXML/item.xml" Id="Rb1e080f064e743d5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logo with buildings and a purple banner&#10;&#10;AI-generated content may be incorrect.">
            <a:extLst>
              <a:ext uri="{FF2B5EF4-FFF2-40B4-BE49-F238E27FC236}">
                <a16:creationId xmlns:a16="http://schemas.microsoft.com/office/drawing/2014/main" id="{0CBE73C8-0828-7143-9B31-09ED475F82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739" y="1361311"/>
            <a:ext cx="5481170" cy="373716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B81ED3E-B388-190B-1263-1B90D8A3257F}"/>
              </a:ext>
            </a:extLst>
          </p:cNvPr>
          <p:cNvGrpSpPr/>
          <p:nvPr userDrawn="1"/>
        </p:nvGrpSpPr>
        <p:grpSpPr>
          <a:xfrm>
            <a:off x="1805007" y="4934234"/>
            <a:ext cx="8581987" cy="1018398"/>
            <a:chOff x="1977991" y="4934234"/>
            <a:chExt cx="8581987" cy="101839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D63154D-B4B1-E866-7267-58D85C432742}"/>
                </a:ext>
              </a:extLst>
            </p:cNvPr>
            <p:cNvSpPr/>
            <p:nvPr userDrawn="1"/>
          </p:nvSpPr>
          <p:spPr>
            <a:xfrm rot="21449814">
              <a:off x="1977991" y="5075839"/>
              <a:ext cx="8396567" cy="876793"/>
            </a:xfrm>
            <a:prstGeom prst="rect">
              <a:avLst/>
            </a:prstGeom>
            <a:solidFill>
              <a:srgbClr val="FFED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DDF57E8-37B9-9FC3-2C9C-14D970B7445C}"/>
                </a:ext>
              </a:extLst>
            </p:cNvPr>
            <p:cNvSpPr/>
            <p:nvPr userDrawn="1"/>
          </p:nvSpPr>
          <p:spPr>
            <a:xfrm rot="21449814">
              <a:off x="2163411" y="4934234"/>
              <a:ext cx="8396567" cy="87679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</p:grpSp>
      <p:sp>
        <p:nvSpPr>
          <p:cNvPr id="15" name="Free-form: Shape 14">
            <a:extLst>
              <a:ext uri="{FF2B5EF4-FFF2-40B4-BE49-F238E27FC236}">
                <a16:creationId xmlns:a16="http://schemas.microsoft.com/office/drawing/2014/main" id="{327764C0-9A00-8C67-6224-1414998E8A8D}"/>
              </a:ext>
            </a:extLst>
          </p:cNvPr>
          <p:cNvSpPr/>
          <p:nvPr userDrawn="1"/>
        </p:nvSpPr>
        <p:spPr>
          <a:xfrm>
            <a:off x="-92597" y="-2"/>
            <a:ext cx="12396486" cy="6858001"/>
          </a:xfrm>
          <a:custGeom>
            <a:avLst/>
            <a:gdLst>
              <a:gd name="connsiteX0" fmla="*/ 1408273 w 12396486"/>
              <a:gd name="connsiteY0" fmla="*/ 269112 h 6858000"/>
              <a:gd name="connsiteX1" fmla="*/ 354956 w 12396486"/>
              <a:gd name="connsiteY1" fmla="*/ 1322429 h 6858000"/>
              <a:gd name="connsiteX2" fmla="*/ 354956 w 12396486"/>
              <a:gd name="connsiteY2" fmla="*/ 5535572 h 6858000"/>
              <a:gd name="connsiteX3" fmla="*/ 1408273 w 12396486"/>
              <a:gd name="connsiteY3" fmla="*/ 6588889 h 6858000"/>
              <a:gd name="connsiteX4" fmla="*/ 10968920 w 12396486"/>
              <a:gd name="connsiteY4" fmla="*/ 6588889 h 6858000"/>
              <a:gd name="connsiteX5" fmla="*/ 12022237 w 12396486"/>
              <a:gd name="connsiteY5" fmla="*/ 5535572 h 6858000"/>
              <a:gd name="connsiteX6" fmla="*/ 12022237 w 12396486"/>
              <a:gd name="connsiteY6" fmla="*/ 1322429 h 6858000"/>
              <a:gd name="connsiteX7" fmla="*/ 10968920 w 12396486"/>
              <a:gd name="connsiteY7" fmla="*/ 269112 h 6858000"/>
              <a:gd name="connsiteX8" fmla="*/ 0 w 12396486"/>
              <a:gd name="connsiteY8" fmla="*/ 0 h 6858000"/>
              <a:gd name="connsiteX9" fmla="*/ 12396486 w 12396486"/>
              <a:gd name="connsiteY9" fmla="*/ 0 h 6858000"/>
              <a:gd name="connsiteX10" fmla="*/ 12396486 w 12396486"/>
              <a:gd name="connsiteY10" fmla="*/ 6858000 h 6858000"/>
              <a:gd name="connsiteX11" fmla="*/ 0 w 12396486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396486" h="6858000">
                <a:moveTo>
                  <a:pt x="1408273" y="269112"/>
                </a:moveTo>
                <a:cubicBezTo>
                  <a:pt x="826542" y="269112"/>
                  <a:pt x="354956" y="740698"/>
                  <a:pt x="354956" y="1322429"/>
                </a:cubicBezTo>
                <a:lnTo>
                  <a:pt x="354956" y="5535572"/>
                </a:lnTo>
                <a:cubicBezTo>
                  <a:pt x="354956" y="6117303"/>
                  <a:pt x="826542" y="6588889"/>
                  <a:pt x="1408273" y="6588889"/>
                </a:cubicBezTo>
                <a:lnTo>
                  <a:pt x="10968920" y="6588889"/>
                </a:lnTo>
                <a:cubicBezTo>
                  <a:pt x="11550651" y="6588889"/>
                  <a:pt x="12022237" y="6117303"/>
                  <a:pt x="12022237" y="5535572"/>
                </a:cubicBezTo>
                <a:lnTo>
                  <a:pt x="12022237" y="1322429"/>
                </a:lnTo>
                <a:cubicBezTo>
                  <a:pt x="12022237" y="740698"/>
                  <a:pt x="11550651" y="269112"/>
                  <a:pt x="10968920" y="269112"/>
                </a:cubicBezTo>
                <a:close/>
                <a:moveTo>
                  <a:pt x="0" y="0"/>
                </a:moveTo>
                <a:lnTo>
                  <a:pt x="12396486" y="0"/>
                </a:lnTo>
                <a:lnTo>
                  <a:pt x="12396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48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63EA61A-9ACA-DA48-3CE9-1F19254B8F80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CB304F-8D55-3116-5997-A31E783F4F51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0B5105-8C39-41C3-BA50-866FB718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B03F0-290E-3283-5FF2-8E9C36A57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946BE-B4A9-64B0-CD4F-5E63B70B7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0DF52-BC9A-A06B-AA35-F1DC5B03D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699BB-81BB-95E2-080C-52892D7B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933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FB9AB3B-E4EF-E25C-1848-F3E417126481}"/>
              </a:ext>
            </a:extLst>
          </p:cNvPr>
          <p:cNvSpPr/>
          <p:nvPr userDrawn="1"/>
        </p:nvSpPr>
        <p:spPr>
          <a:xfrm rot="5400000">
            <a:off x="6948010" y="2098201"/>
            <a:ext cx="5811839" cy="2628901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24E5E4-7055-2BE7-DC8C-9E4FEAC64B37}"/>
              </a:ext>
            </a:extLst>
          </p:cNvPr>
          <p:cNvSpPr/>
          <p:nvPr userDrawn="1"/>
        </p:nvSpPr>
        <p:spPr>
          <a:xfrm rot="5400000">
            <a:off x="7133431" y="1956595"/>
            <a:ext cx="5811838" cy="26289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C3CDEB-1B4D-3964-ACC6-D38AE79AC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54DE7-9EB3-12D0-7106-33B999447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2830B-6840-C3EB-7491-155F853C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232BB-0318-86D9-6E13-0B201026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33448-FD51-3A34-F088-D38F1E8E6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296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96E2E9-9111-5A0E-CB27-50C3376BAE72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8EE4A9-D629-6AD7-9885-A2C123790A1E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20ACA1-8B0F-883F-3D3A-6BCC3D37D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2987"/>
                </a:solidFill>
                <a:latin typeface="Franklin Gothic Heavy" panose="020B0903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4B0B1-DB0E-5A42-BFE9-FAB0D2C9C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B905B-C143-7616-539E-40DCF04C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7E4BC-144C-FDD5-EDF4-E55EDA1B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D0F56-9908-6FB1-4632-887D0505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536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74804-6732-46E4-18F2-269756030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4188B-5088-870D-8B42-ABF28090F1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2725"/>
            <a:ext cx="2743200" cy="365125"/>
          </a:xfrm>
        </p:spPr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E5F3D-8936-8EC3-8079-2DE215403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2725"/>
            <a:ext cx="4114800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BDAC4-AD0E-C504-48D7-B05A7BADD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2725"/>
            <a:ext cx="2743200" cy="365125"/>
          </a:xfrm>
        </p:spPr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  <p:sp>
        <p:nvSpPr>
          <p:cNvPr id="7" name="Free-form: Shape 6">
            <a:extLst>
              <a:ext uri="{FF2B5EF4-FFF2-40B4-BE49-F238E27FC236}">
                <a16:creationId xmlns:a16="http://schemas.microsoft.com/office/drawing/2014/main" id="{956E7D52-BC36-1258-F664-C40EC4550576}"/>
              </a:ext>
            </a:extLst>
          </p:cNvPr>
          <p:cNvSpPr/>
          <p:nvPr userDrawn="1"/>
        </p:nvSpPr>
        <p:spPr>
          <a:xfrm>
            <a:off x="-92597" y="-2"/>
            <a:ext cx="12396486" cy="6858001"/>
          </a:xfrm>
          <a:custGeom>
            <a:avLst/>
            <a:gdLst>
              <a:gd name="connsiteX0" fmla="*/ 1408273 w 12396486"/>
              <a:gd name="connsiteY0" fmla="*/ 269112 h 6858000"/>
              <a:gd name="connsiteX1" fmla="*/ 354956 w 12396486"/>
              <a:gd name="connsiteY1" fmla="*/ 1322429 h 6858000"/>
              <a:gd name="connsiteX2" fmla="*/ 354956 w 12396486"/>
              <a:gd name="connsiteY2" fmla="*/ 5535572 h 6858000"/>
              <a:gd name="connsiteX3" fmla="*/ 1408273 w 12396486"/>
              <a:gd name="connsiteY3" fmla="*/ 6588889 h 6858000"/>
              <a:gd name="connsiteX4" fmla="*/ 10968920 w 12396486"/>
              <a:gd name="connsiteY4" fmla="*/ 6588889 h 6858000"/>
              <a:gd name="connsiteX5" fmla="*/ 12022237 w 12396486"/>
              <a:gd name="connsiteY5" fmla="*/ 5535572 h 6858000"/>
              <a:gd name="connsiteX6" fmla="*/ 12022237 w 12396486"/>
              <a:gd name="connsiteY6" fmla="*/ 1322429 h 6858000"/>
              <a:gd name="connsiteX7" fmla="*/ 10968920 w 12396486"/>
              <a:gd name="connsiteY7" fmla="*/ 269112 h 6858000"/>
              <a:gd name="connsiteX8" fmla="*/ 0 w 12396486"/>
              <a:gd name="connsiteY8" fmla="*/ 0 h 6858000"/>
              <a:gd name="connsiteX9" fmla="*/ 12396486 w 12396486"/>
              <a:gd name="connsiteY9" fmla="*/ 0 h 6858000"/>
              <a:gd name="connsiteX10" fmla="*/ 12396486 w 12396486"/>
              <a:gd name="connsiteY10" fmla="*/ 6858000 h 6858000"/>
              <a:gd name="connsiteX11" fmla="*/ 0 w 12396486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396486" h="6858000">
                <a:moveTo>
                  <a:pt x="1408273" y="269112"/>
                </a:moveTo>
                <a:cubicBezTo>
                  <a:pt x="826542" y="269112"/>
                  <a:pt x="354956" y="740698"/>
                  <a:pt x="354956" y="1322429"/>
                </a:cubicBezTo>
                <a:lnTo>
                  <a:pt x="354956" y="5535572"/>
                </a:lnTo>
                <a:cubicBezTo>
                  <a:pt x="354956" y="6117303"/>
                  <a:pt x="826542" y="6588889"/>
                  <a:pt x="1408273" y="6588889"/>
                </a:cubicBezTo>
                <a:lnTo>
                  <a:pt x="10968920" y="6588889"/>
                </a:lnTo>
                <a:cubicBezTo>
                  <a:pt x="11550651" y="6588889"/>
                  <a:pt x="12022237" y="6117303"/>
                  <a:pt x="12022237" y="5535572"/>
                </a:cubicBezTo>
                <a:lnTo>
                  <a:pt x="12022237" y="1322429"/>
                </a:lnTo>
                <a:cubicBezTo>
                  <a:pt x="12022237" y="740698"/>
                  <a:pt x="11550651" y="269112"/>
                  <a:pt x="10968920" y="269112"/>
                </a:cubicBezTo>
                <a:close/>
                <a:moveTo>
                  <a:pt x="0" y="0"/>
                </a:moveTo>
                <a:lnTo>
                  <a:pt x="12396486" y="0"/>
                </a:lnTo>
                <a:lnTo>
                  <a:pt x="12396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AU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F314C5-F4A7-96B2-2E76-8B879F20E469}"/>
              </a:ext>
            </a:extLst>
          </p:cNvPr>
          <p:cNvGrpSpPr/>
          <p:nvPr userDrawn="1"/>
        </p:nvGrpSpPr>
        <p:grpSpPr>
          <a:xfrm>
            <a:off x="1798656" y="2919799"/>
            <a:ext cx="8581987" cy="1018398"/>
            <a:chOff x="1977991" y="4934234"/>
            <a:chExt cx="8581987" cy="101839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1656623-7D9E-F3E2-DBFF-0CDCABDFEAEC}"/>
                </a:ext>
              </a:extLst>
            </p:cNvPr>
            <p:cNvSpPr/>
            <p:nvPr userDrawn="1"/>
          </p:nvSpPr>
          <p:spPr>
            <a:xfrm rot="21449814">
              <a:off x="1977991" y="5075839"/>
              <a:ext cx="8396567" cy="876793"/>
            </a:xfrm>
            <a:prstGeom prst="rect">
              <a:avLst/>
            </a:prstGeom>
            <a:solidFill>
              <a:srgbClr val="FFED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3DF337-2BFB-7610-7BE4-DB74AF38F52F}"/>
                </a:ext>
              </a:extLst>
            </p:cNvPr>
            <p:cNvSpPr/>
            <p:nvPr userDrawn="1"/>
          </p:nvSpPr>
          <p:spPr>
            <a:xfrm rot="21449814">
              <a:off x="2163411" y="4934234"/>
              <a:ext cx="8396567" cy="87679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60016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C752744-42CA-F63E-3DDB-DF1EA611666D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B014D5-0307-452A-D5A1-5006012BBF0E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DD712-293F-F4B6-218D-D4330124B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23522-8E19-E03E-481B-07C561296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59C777-7158-09FB-773A-4C3C63666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ABF230-26A3-DA2C-669E-95FEEBCCC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7B7A4-A6D5-53CC-6B7C-2E21B35E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E4865-72D9-F792-364E-E6069F475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851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E052E9C-C399-76F1-A33D-1DB6A53BD536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9EECFA-AA8D-1ACA-B641-49DC6ED809EE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65D608-4BD2-19BC-D2CE-7963A136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D37A5-C1A2-9C8C-FCD5-0FC060617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B2F63-F649-8659-0943-C5547681A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E157CB-E2A8-5A75-6ED7-ABD4336A2C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295D0-742F-15C4-C387-139E748459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C15816-BD02-6277-8C8A-14503DD46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7F500A-E36B-C8AA-FADF-A0EA1AFD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3B07A4-4E4D-23DD-B52F-70C1CC89E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057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81385F-E0F2-2EBA-F228-77A90B642EC8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65A705-377D-EED2-9455-73CD57C79CFA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6D3A8-6900-36FC-E2FC-EFC44902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D91B2-C13A-CA7C-0C40-A5EF68FB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7D3DE-39DF-71C0-48DA-EDE361BDD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B0BC1-0D3A-4390-39F3-084305C8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169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59C2AF-893A-4478-A800-6FE27DCC7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81406-2489-87BC-5A5A-0025B845F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A45E8-2C0C-0469-F016-492F2A46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334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1D8F8BB-509E-E2CC-CC27-5EE835E8B0F1}"/>
              </a:ext>
            </a:extLst>
          </p:cNvPr>
          <p:cNvSpPr/>
          <p:nvPr userDrawn="1"/>
        </p:nvSpPr>
        <p:spPr>
          <a:xfrm>
            <a:off x="652780" y="491545"/>
            <a:ext cx="3932237" cy="1600200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29510D-9B24-1447-9B91-5F21577585DD}"/>
              </a:ext>
            </a:extLst>
          </p:cNvPr>
          <p:cNvSpPr/>
          <p:nvPr userDrawn="1"/>
        </p:nvSpPr>
        <p:spPr>
          <a:xfrm>
            <a:off x="838200" y="349940"/>
            <a:ext cx="3932237" cy="1600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A5408-56B5-C288-4A9D-3D9E0999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331EF-36E4-CDDB-8E74-8EC25C018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3AD2A-8059-FBDB-561E-68AF025D0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0D20B-78D3-693F-A5A0-96EC24E4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03CDC-1014-EFF2-3778-007199DF8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C3D0E6-5A08-53AA-334B-B483B0B8C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4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6E12C83-07F2-8277-8F45-96968890011A}"/>
              </a:ext>
            </a:extLst>
          </p:cNvPr>
          <p:cNvSpPr/>
          <p:nvPr userDrawn="1"/>
        </p:nvSpPr>
        <p:spPr>
          <a:xfrm>
            <a:off x="652780" y="491545"/>
            <a:ext cx="3932237" cy="1600200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6E5E24-FAF7-3AAC-D248-A8B2397FC765}"/>
              </a:ext>
            </a:extLst>
          </p:cNvPr>
          <p:cNvSpPr/>
          <p:nvPr userDrawn="1"/>
        </p:nvSpPr>
        <p:spPr>
          <a:xfrm>
            <a:off x="838200" y="349940"/>
            <a:ext cx="3932237" cy="1600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91A5BF-4FC5-E0E8-B204-FBC8DA753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>
                <a:solidFill>
                  <a:srgbClr val="6B29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49269A-ECCA-95EB-70B2-F1836CB242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E33DC-4C5F-AB94-8BB7-838C52041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61009-AA5A-7455-B7EB-E1288734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85B60-FFB8-4ED4-8337-731F54BEF4C0}" type="datetimeFigureOut">
              <a:rPr lang="en-AU" smtClean="0"/>
              <a:t>5/09/2025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0A6F1-F56D-D0B5-752B-B3AE1616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91B11-40D6-F055-B660-0C1BB0BA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3942-B4CA-44B6-857E-8E5D0425B3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611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8629E7-6475-5CD5-A0D9-90450A9DFCF2}"/>
              </a:ext>
            </a:extLst>
          </p:cNvPr>
          <p:cNvSpPr/>
          <p:nvPr userDrawn="1"/>
        </p:nvSpPr>
        <p:spPr>
          <a:xfrm>
            <a:off x="652780" y="491545"/>
            <a:ext cx="10515600" cy="1189493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D84B35-A92E-2346-20AB-0CF9BAE53E5F}"/>
              </a:ext>
            </a:extLst>
          </p:cNvPr>
          <p:cNvSpPr/>
          <p:nvPr userDrawn="1"/>
        </p:nvSpPr>
        <p:spPr>
          <a:xfrm>
            <a:off x="838200" y="349940"/>
            <a:ext cx="10515600" cy="11894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pic>
        <p:nvPicPr>
          <p:cNvPr id="8" name="Picture 7" descr="A purple circle with white center&#10;&#10;AI-generated content may be incorrect.">
            <a:extLst>
              <a:ext uri="{FF2B5EF4-FFF2-40B4-BE49-F238E27FC236}">
                <a16:creationId xmlns:a16="http://schemas.microsoft.com/office/drawing/2014/main" id="{2774A58B-D3F3-DDA7-825F-F631D6D7696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5" r="10457"/>
          <a:stretch>
            <a:fillRect/>
          </a:stretch>
        </p:blipFill>
        <p:spPr>
          <a:xfrm rot="5400000">
            <a:off x="2666999" y="-2703945"/>
            <a:ext cx="6858002" cy="1226589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212367-42A1-8E81-112F-6918AC085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C479D-7EE3-07E7-DCBC-038AAE580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45F3F-7E3A-9893-5463-40E15AC7DE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CF85B60-FFB8-4ED4-8337-731F54BEF4C0}" type="datetimeFigureOut">
              <a:rPr lang="en-AU" smtClean="0"/>
              <a:pPr/>
              <a:t>5/09/2025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0EB6-DF9C-37EC-420C-051FF98D6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D5A65-06A5-99FD-7BB4-DAF8E2505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5FB3942-B4CA-44B6-857E-8E5D0425B3E3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052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Franklin Gothic Heavy" panose="020B09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AC58766-6AEB-A29E-AA21-40AF74F54569}"/>
              </a:ext>
            </a:extLst>
          </p:cNvPr>
          <p:cNvSpPr txBox="1">
            <a:spLocks/>
          </p:cNvSpPr>
          <p:nvPr/>
        </p:nvSpPr>
        <p:spPr>
          <a:xfrm rot="21426617">
            <a:off x="924366" y="5030106"/>
            <a:ext cx="10515600" cy="7248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Franklin Gothic Heavy" panose="020B0903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6B2987"/>
                </a:solidFill>
              </a:rPr>
              <a:t>Referendum Tally Board</a:t>
            </a:r>
          </a:p>
        </p:txBody>
      </p:sp>
    </p:spTree>
    <p:extLst>
      <p:ext uri="{BB962C8B-B14F-4D97-AF65-F5344CB8AC3E}">
        <p14:creationId xmlns:p14="http://schemas.microsoft.com/office/powerpoint/2010/main" val="89084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F0279AE-B87A-8E6C-0CDC-384B2448C03E}"/>
              </a:ext>
            </a:extLst>
          </p:cNvPr>
          <p:cNvGrpSpPr/>
          <p:nvPr/>
        </p:nvGrpSpPr>
        <p:grpSpPr>
          <a:xfrm rot="21480000">
            <a:off x="3691284" y="171494"/>
            <a:ext cx="4596607" cy="514337"/>
            <a:chOff x="664944" y="1634316"/>
            <a:chExt cx="1394223" cy="46685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B525C64-3798-9179-7792-75155F6BA8D0}"/>
                </a:ext>
              </a:extLst>
            </p:cNvPr>
            <p:cNvSpPr/>
            <p:nvPr/>
          </p:nvSpPr>
          <p:spPr>
            <a:xfrm>
              <a:off x="664944" y="1707471"/>
              <a:ext cx="1337504" cy="393702"/>
            </a:xfrm>
            <a:prstGeom prst="rect">
              <a:avLst/>
            </a:prstGeom>
            <a:solidFill>
              <a:srgbClr val="FFEDB3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B9F355-D605-F805-E47C-39FA842297B2}"/>
                </a:ext>
              </a:extLst>
            </p:cNvPr>
            <p:cNvSpPr/>
            <p:nvPr/>
          </p:nvSpPr>
          <p:spPr>
            <a:xfrm>
              <a:off x="721663" y="1634316"/>
              <a:ext cx="1337504" cy="393702"/>
            </a:xfrm>
            <a:prstGeom prst="rect">
              <a:avLst/>
            </a:prstGeom>
            <a:solidFill>
              <a:srgbClr val="FFC000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6B2987"/>
                  </a:solidFill>
                  <a:effectLst/>
                  <a:uLnTx/>
                  <a:uFillTx/>
                  <a:latin typeface="Franklin Gothic Heavy"/>
                  <a:ea typeface="+mn-ea"/>
                  <a:cs typeface="+mn-cs"/>
                </a:rPr>
                <a:t>Referendum Tally Board</a:t>
              </a:r>
            </a:p>
          </p:txBody>
        </p:sp>
      </p:grp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3F990AFF-716C-F249-C836-27FB31E2DFD4}"/>
              </a:ext>
            </a:extLst>
          </p:cNvPr>
          <p:cNvSpPr/>
          <p:nvPr/>
        </p:nvSpPr>
        <p:spPr>
          <a:xfrm>
            <a:off x="285750" y="852955"/>
            <a:ext cx="11620500" cy="5753585"/>
          </a:xfrm>
          <a:prstGeom prst="snip1Rect">
            <a:avLst>
              <a:gd name="adj" fmla="val 15098"/>
            </a:avLst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86BAEB3-9DF6-C8D9-C68B-B8704C96C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688773"/>
              </p:ext>
            </p:extLst>
          </p:nvPr>
        </p:nvGraphicFramePr>
        <p:xfrm>
          <a:off x="598395" y="1064334"/>
          <a:ext cx="10966454" cy="53770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3896">
                  <a:extLst>
                    <a:ext uri="{9D8B030D-6E8A-4147-A177-3AD203B41FA5}">
                      <a16:colId xmlns:a16="http://schemas.microsoft.com/office/drawing/2014/main" val="2184972702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2050927428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732738610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1298751104"/>
                    </a:ext>
                  </a:extLst>
                </a:gridCol>
                <a:gridCol w="1660167">
                  <a:extLst>
                    <a:ext uri="{9D8B030D-6E8A-4147-A177-3AD203B41FA5}">
                      <a16:colId xmlns:a16="http://schemas.microsoft.com/office/drawing/2014/main" val="2352602382"/>
                    </a:ext>
                  </a:extLst>
                </a:gridCol>
                <a:gridCol w="1883735">
                  <a:extLst>
                    <a:ext uri="{9D8B030D-6E8A-4147-A177-3AD203B41FA5}">
                      <a16:colId xmlns:a16="http://schemas.microsoft.com/office/drawing/2014/main" val="939890071"/>
                    </a:ext>
                  </a:extLst>
                </a:gridCol>
                <a:gridCol w="1436599">
                  <a:extLst>
                    <a:ext uri="{9D8B030D-6E8A-4147-A177-3AD203B41FA5}">
                      <a16:colId xmlns:a16="http://schemas.microsoft.com/office/drawing/2014/main" val="32536487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</a:p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TALLY BOARD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</a:t>
                      </a:r>
                    </a:p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</a:t>
                      </a:r>
                    </a:p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 majority in favour?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375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there a</a:t>
                      </a:r>
                    </a:p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voters</a:t>
                      </a:r>
                    </a:p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 of</a:t>
                      </a:r>
                    </a:p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classes 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favour</a:t>
                      </a:r>
                    </a:p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the alteration?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82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63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057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598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85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83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Teachers</a:t>
                      </a:r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880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3238270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there a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voters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school-wide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favour of the alteration?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918168"/>
                  </a:ext>
                </a:extLst>
              </a:tr>
              <a:tr h="199316">
                <a:tc>
                  <a:txBody>
                    <a:bodyPr/>
                    <a:lstStyle/>
                    <a:p>
                      <a:pPr algn="ctr"/>
                      <a:endParaRPr lang="en-AU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9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410090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HAS A DOUBLE MAJORITY BEEN ACHIEVED?</a:t>
                      </a:r>
                      <a:endParaRPr lang="en-A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0464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THE SCHOOL ‘CONSTITUTION’ BEEN ALTERED?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47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83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3AD2D-2801-10C3-0EE2-CA536AA99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060F7BA-22CC-BCAE-3E99-5D7A663A4E5D}"/>
              </a:ext>
            </a:extLst>
          </p:cNvPr>
          <p:cNvGrpSpPr/>
          <p:nvPr/>
        </p:nvGrpSpPr>
        <p:grpSpPr>
          <a:xfrm rot="21480000">
            <a:off x="3691284" y="171494"/>
            <a:ext cx="4596607" cy="514337"/>
            <a:chOff x="664944" y="1634316"/>
            <a:chExt cx="1394223" cy="46685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4F39E1-BC5C-4947-B5A5-4014B1C61465}"/>
                </a:ext>
              </a:extLst>
            </p:cNvPr>
            <p:cNvSpPr/>
            <p:nvPr/>
          </p:nvSpPr>
          <p:spPr>
            <a:xfrm>
              <a:off x="664944" y="1707471"/>
              <a:ext cx="1337504" cy="393702"/>
            </a:xfrm>
            <a:prstGeom prst="rect">
              <a:avLst/>
            </a:prstGeom>
            <a:solidFill>
              <a:srgbClr val="FFEDB3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25058FB-7AC1-7009-AA40-68A13EB3D651}"/>
                </a:ext>
              </a:extLst>
            </p:cNvPr>
            <p:cNvSpPr/>
            <p:nvPr/>
          </p:nvSpPr>
          <p:spPr>
            <a:xfrm>
              <a:off x="721663" y="1634316"/>
              <a:ext cx="1337504" cy="393702"/>
            </a:xfrm>
            <a:prstGeom prst="rect">
              <a:avLst/>
            </a:prstGeom>
            <a:solidFill>
              <a:srgbClr val="FFC000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6B2987"/>
                  </a:solidFill>
                  <a:effectLst/>
                  <a:uLnTx/>
                  <a:uFillTx/>
                  <a:latin typeface="Franklin Gothic Heavy"/>
                  <a:ea typeface="+mn-ea"/>
                  <a:cs typeface="+mn-cs"/>
                </a:rPr>
                <a:t>Example Tally Board</a:t>
              </a:r>
            </a:p>
          </p:txBody>
        </p:sp>
      </p:grp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5907416F-A664-A533-80B9-8654BF7DE95D}"/>
              </a:ext>
            </a:extLst>
          </p:cNvPr>
          <p:cNvSpPr/>
          <p:nvPr/>
        </p:nvSpPr>
        <p:spPr>
          <a:xfrm>
            <a:off x="285750" y="852955"/>
            <a:ext cx="11620500" cy="5753585"/>
          </a:xfrm>
          <a:prstGeom prst="snip1Rect">
            <a:avLst>
              <a:gd name="adj" fmla="val 15098"/>
            </a:avLst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8D93968-AC52-7D97-E42B-9D80BBCFA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25570"/>
              </p:ext>
            </p:extLst>
          </p:nvPr>
        </p:nvGraphicFramePr>
        <p:xfrm>
          <a:off x="598395" y="1064334"/>
          <a:ext cx="10966454" cy="53770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3896">
                  <a:extLst>
                    <a:ext uri="{9D8B030D-6E8A-4147-A177-3AD203B41FA5}">
                      <a16:colId xmlns:a16="http://schemas.microsoft.com/office/drawing/2014/main" val="2184972702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2050927428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732738610"/>
                    </a:ext>
                  </a:extLst>
                </a:gridCol>
                <a:gridCol w="984019">
                  <a:extLst>
                    <a:ext uri="{9D8B030D-6E8A-4147-A177-3AD203B41FA5}">
                      <a16:colId xmlns:a16="http://schemas.microsoft.com/office/drawing/2014/main" val="1298751104"/>
                    </a:ext>
                  </a:extLst>
                </a:gridCol>
                <a:gridCol w="1660167">
                  <a:extLst>
                    <a:ext uri="{9D8B030D-6E8A-4147-A177-3AD203B41FA5}">
                      <a16:colId xmlns:a16="http://schemas.microsoft.com/office/drawing/2014/main" val="2352602382"/>
                    </a:ext>
                  </a:extLst>
                </a:gridCol>
                <a:gridCol w="1883735">
                  <a:extLst>
                    <a:ext uri="{9D8B030D-6E8A-4147-A177-3AD203B41FA5}">
                      <a16:colId xmlns:a16="http://schemas.microsoft.com/office/drawing/2014/main" val="939890071"/>
                    </a:ext>
                  </a:extLst>
                </a:gridCol>
                <a:gridCol w="1436599">
                  <a:extLst>
                    <a:ext uri="{9D8B030D-6E8A-4147-A177-3AD203B41FA5}">
                      <a16:colId xmlns:a16="http://schemas.microsoft.com/office/drawing/2014/main" val="32536487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</a:p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TALLY BOARD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</a:t>
                      </a:r>
                    </a:p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Formal</a:t>
                      </a:r>
                    </a:p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 majority in favour?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375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Mr Smith’s class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there a</a:t>
                      </a:r>
                    </a:p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voters</a:t>
                      </a:r>
                    </a:p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 of</a:t>
                      </a:r>
                    </a:p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classes 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favour</a:t>
                      </a:r>
                    </a:p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the alteration?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82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Mrs Moody’s class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63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Mr Sanders’ class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057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Tucker’s class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598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Miss Bromley’s class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85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Mr </a:t>
                      </a:r>
                      <a:r>
                        <a:rPr lang="en-AU" sz="1600" kern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Gepp’s</a:t>
                      </a: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class (our class)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83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Teachers</a:t>
                      </a:r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AU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6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AU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880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en-AU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3238270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r>
                        <a:rPr lang="en-A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there a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majority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voters </a:t>
                      </a:r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school-wide</a:t>
                      </a:r>
                      <a:r>
                        <a:rPr lang="en-A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favour of the alteration?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918168"/>
                  </a:ext>
                </a:extLst>
              </a:tr>
              <a:tr h="199316">
                <a:tc>
                  <a:txBody>
                    <a:bodyPr/>
                    <a:lstStyle/>
                    <a:p>
                      <a:pPr algn="ctr"/>
                      <a:endParaRPr lang="en-AU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410090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HAS A DOUBLE MAJORITY BEEN ACHIEVED?</a:t>
                      </a:r>
                      <a:endParaRPr lang="en-A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0464"/>
                  </a:ext>
                </a:extLst>
              </a:tr>
              <a:tr h="567616">
                <a:tc>
                  <a:txBody>
                    <a:bodyPr/>
                    <a:lstStyle/>
                    <a:p>
                      <a:pPr algn="ctr"/>
                      <a:endParaRPr lang="en-A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THE SCHOOL ‘CONSTITUTION’ BEEN ALTERED?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47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33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5FD5A58-6551-4F50-AB31-40C3B73498BB}" vid="{67F37643-A047-45EA-9E60-9C7110348E96}"/>
    </a:ext>
  </a:extLst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d3c4172d526e4b2384ade4b889302c76" /></Relationships>
</file>

<file path=customXML/item.xml><?xml version="1.0" encoding="utf-8"?>
<metadata xmlns="http://www.objective.com/ecm/document/metadata/0B3863E18DF240919C16D6794A52FDA5" version="1.0.0">
  <systemFields>
    <field name="Objective-Id">
      <value order="0">A6572512</value>
    </field>
    <field name="Objective-Title">
      <value order="0">Referendum Tally Board</value>
    </field>
    <field name="Objective-Description">
      <value order="0"/>
    </field>
    <field name="Objective-CreationStamp">
      <value order="0">2025-09-05T04:06:29Z</value>
    </field>
    <field name="Objective-IsApproved">
      <value order="0">false</value>
    </field>
    <field name="Objective-IsPublished">
      <value order="0">true</value>
    </field>
    <field name="Objective-DatePublished">
      <value order="0">2025-09-24T21:34:08Z</value>
    </field>
    <field name="Objective-ModificationStamp">
      <value order="0">2025-09-24T21:34:08Z</value>
    </field>
    <field name="Objective-Owner">
      <value order="0">Joshua Watson</value>
    </field>
    <field name="Objective-Path">
      <value order="0">Objective Global Folder:AEC File Plan:Enterprise Portfolio:Classified Object:Classified Object:Classified Object:DCity Classroom resources - Referendum</value>
    </field>
    <field name="Objective-Parent">
      <value order="0">DCity Classroom resources - Referendum</value>
    </field>
    <field name="Objective-State">
      <value order="0">Published</value>
    </field>
    <field name="Objective-VersionId">
      <value order="0">vA8670451</value>
    </field>
    <field name="Objective-Version">
      <value order="0">1.0</value>
    </field>
    <field name="Objective-VersionNumber">
      <value order="0">1</value>
    </field>
    <field name="Objective-VersionComment">
      <value order="0"/>
    </field>
    <field name="Objective-FileNumber">
      <value order="0">2025/16847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91">
      <field name="Objective-Next Review Date">
        <value order="0"/>
      </field>
      <field name="Objective-Document approver">
        <value order="0"/>
      </field>
      <field name="Objective-Approver role">
        <value order="0"/>
      </field>
      <field name="Objective-Date approved">
        <value order="0"/>
      </field>
      <field name="Objective-Version approved">
        <value order="0"/>
      </field>
      <field name="Objective-Approval history">
        <value order="0"/>
      </field>
    </catalogue>
  </catalogues>
</metadata>
</file>

<file path=customXML/itemProps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0B3863E18DF240919C16D6794A52FD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DemocraCity-IT149939</Template>
  <TotalTime>24</TotalTime>
  <Words>190</Words>
  <Application>Microsoft Office PowerPoint</Application>
  <PresentationFormat>Widescreen</PresentationFormat>
  <Paragraphs>77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Franklin Gothic Heavy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Watson</dc:creator>
  <cp:lastModifiedBy>Joshua Watson</cp:lastModifiedBy>
  <cp:revision>1</cp:revision>
  <dcterms:created xsi:type="dcterms:W3CDTF">2025-09-05T04:40:34Z</dcterms:created>
  <dcterms:modified xsi:type="dcterms:W3CDTF">2025-09-05T05:05:23Z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bfd5943-f87e-40ae-9ab7-ca0a2fbb12c2_Enabled">
    <vt:lpwstr>true</vt:lpwstr>
  </property>
  <property fmtid="{D5CDD505-2E9C-101B-9397-08002B2CF9AE}" pid="3" name="MSIP_Label_cbfd5943-f87e-40ae-9ab7-ca0a2fbb12c2_SetDate">
    <vt:lpwstr>2025-08-04T03:15:01Z</vt:lpwstr>
  </property>
  <property fmtid="{D5CDD505-2E9C-101B-9397-08002B2CF9AE}" pid="4" name="MSIP_Label_cbfd5943-f87e-40ae-9ab7-ca0a2fbb12c2_Method">
    <vt:lpwstr>Privileged</vt:lpwstr>
  </property>
  <property fmtid="{D5CDD505-2E9C-101B-9397-08002B2CF9AE}" pid="5" name="MSIP_Label_cbfd5943-f87e-40ae-9ab7-ca0a2fbb12c2_Name">
    <vt:lpwstr>OFFICIAL</vt:lpwstr>
  </property>
  <property fmtid="{D5CDD505-2E9C-101B-9397-08002B2CF9AE}" pid="6" name="MSIP_Label_cbfd5943-f87e-40ae-9ab7-ca0a2fbb12c2_SiteId">
    <vt:lpwstr>c1eefc4f-a78a-4616-a218-48ba01757af3</vt:lpwstr>
  </property>
  <property fmtid="{D5CDD505-2E9C-101B-9397-08002B2CF9AE}" pid="7" name="MSIP_Label_cbfd5943-f87e-40ae-9ab7-ca0a2fbb12c2_ActionId">
    <vt:lpwstr>27929d14-50ab-410d-914f-d3d30d7f9384</vt:lpwstr>
  </property>
  <property fmtid="{D5CDD505-2E9C-101B-9397-08002B2CF9AE}" pid="8" name="MSIP_Label_cbfd5943-f87e-40ae-9ab7-ca0a2fbb12c2_ContentBits">
    <vt:lpwstr>0</vt:lpwstr>
  </property>
  <property fmtid="{D5CDD505-2E9C-101B-9397-08002B2CF9AE}" pid="9" name="MSIP_Label_cbfd5943-f87e-40ae-9ab7-ca0a2fbb12c2_Tag">
    <vt:lpwstr>10, 0, 1, 1</vt:lpwstr>
  </property>
  <property fmtid="{D5CDD505-2E9C-101B-9397-08002B2CF9AE}" pid="10" name="Objective-Id">
    <vt:lpwstr>A6572512</vt:lpwstr>
  </property>
  <property fmtid="{D5CDD505-2E9C-101B-9397-08002B2CF9AE}" pid="11" name="Objective-Title">
    <vt:lpwstr>Referendum Tally Board</vt:lpwstr>
  </property>
  <property fmtid="{D5CDD505-2E9C-101B-9397-08002B2CF9AE}" pid="12" name="Objective-Description">
    <vt:lpwstr/>
  </property>
  <property fmtid="{D5CDD505-2E9C-101B-9397-08002B2CF9AE}" pid="13" name="Objective-CreationStamp">
    <vt:filetime>2025-09-05T04:06:29Z</vt:filetime>
  </property>
  <property fmtid="{D5CDD505-2E9C-101B-9397-08002B2CF9AE}" pid="14" name="Objective-IsApproved">
    <vt:bool>false</vt:bool>
  </property>
  <property fmtid="{D5CDD505-2E9C-101B-9397-08002B2CF9AE}" pid="15" name="Objective-IsPublished">
    <vt:bool>true</vt:bool>
  </property>
  <property fmtid="{D5CDD505-2E9C-101B-9397-08002B2CF9AE}" pid="16" name="Objective-DatePublished">
    <vt:filetime>2025-09-24T21:34:08Z</vt:filetime>
  </property>
  <property fmtid="{D5CDD505-2E9C-101B-9397-08002B2CF9AE}" pid="17" name="Objective-ModificationStamp">
    <vt:filetime>2025-09-24T21:34:08Z</vt:filetime>
  </property>
  <property fmtid="{D5CDD505-2E9C-101B-9397-08002B2CF9AE}" pid="18" name="Objective-Owner">
    <vt:lpwstr>Joshua Watson</vt:lpwstr>
  </property>
  <property fmtid="{D5CDD505-2E9C-101B-9397-08002B2CF9AE}" pid="19" name="Objective-Path">
    <vt:lpwstr>Objective Global Folder:AEC File Plan:Enterprise Portfolio:Classified Object:Classified Object:Classified Object:DCity Classroom resources - Referendum</vt:lpwstr>
  </property>
  <property fmtid="{D5CDD505-2E9C-101B-9397-08002B2CF9AE}" pid="20" name="Objective-Parent">
    <vt:lpwstr>DCity Classroom resources - Referendum</vt:lpwstr>
  </property>
  <property fmtid="{D5CDD505-2E9C-101B-9397-08002B2CF9AE}" pid="21" name="Objective-State">
    <vt:lpwstr>Published</vt:lpwstr>
  </property>
  <property fmtid="{D5CDD505-2E9C-101B-9397-08002B2CF9AE}" pid="22" name="Objective-VersionId">
    <vt:lpwstr>vA8670451</vt:lpwstr>
  </property>
  <property fmtid="{D5CDD505-2E9C-101B-9397-08002B2CF9AE}" pid="23" name="Objective-Version">
    <vt:lpwstr>1.0</vt:lpwstr>
  </property>
  <property fmtid="{D5CDD505-2E9C-101B-9397-08002B2CF9AE}" pid="24" name="Objective-VersionNumber">
    <vt:r8>1</vt:r8>
  </property>
  <property fmtid="{D5CDD505-2E9C-101B-9397-08002B2CF9AE}" pid="25" name="Objective-VersionComment">
    <vt:lpwstr/>
  </property>
  <property fmtid="{D5CDD505-2E9C-101B-9397-08002B2CF9AE}" pid="26" name="Objective-FileNumber">
    <vt:lpwstr>2025/16847</vt:lpwstr>
  </property>
  <property fmtid="{D5CDD505-2E9C-101B-9397-08002B2CF9AE}" pid="27" name="Objective-Classification">
    <vt:lpwstr>OFFICIAL</vt:lpwstr>
  </property>
  <property fmtid="{D5CDD505-2E9C-101B-9397-08002B2CF9AE}" pid="28" name="Objective-Caveats">
    <vt:lpwstr/>
  </property>
  <property fmtid="{D5CDD505-2E9C-101B-9397-08002B2CF9AE}" pid="29" name="Objective-Next Review Date">
    <vt:lpwstr/>
  </property>
  <property fmtid="{D5CDD505-2E9C-101B-9397-08002B2CF9AE}" pid="30" name="Objective-Document approver">
    <vt:lpwstr/>
  </property>
  <property fmtid="{D5CDD505-2E9C-101B-9397-08002B2CF9AE}" pid="31" name="Objective-Approver role">
    <vt:lpwstr/>
  </property>
  <property fmtid="{D5CDD505-2E9C-101B-9397-08002B2CF9AE}" pid="32" name="Objective-Date approved">
    <vt:lpwstr/>
  </property>
  <property fmtid="{D5CDD505-2E9C-101B-9397-08002B2CF9AE}" pid="33" name="Objective-Version approved">
    <vt:lpwstr/>
  </property>
  <property fmtid="{D5CDD505-2E9C-101B-9397-08002B2CF9AE}" pid="34" name="Objective-Approval history">
    <vt:lpwstr/>
  </property>
</Properties>
</file>